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74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F0502020204030204" pitchFamily="34" charset="0"/>
      <p:regular r:id="rId8"/>
      <p:bold r:id="rId9"/>
      <p:italic r:id="rId10"/>
      <p:boldItalic r:id="rId11"/>
    </p:embeddedFont>
    <p:embeddedFont>
      <p:font typeface="Comic Sans MS" panose="020F0502020204030204" pitchFamily="34" charset="0"/>
      <p:regular r:id="rId12"/>
      <p:bold r:id="rId13"/>
      <p:italic r:id="rId14"/>
      <p:boldItalic r:id="rId15"/>
    </p:embeddedFont>
    <p:embeddedFont>
      <p:font typeface="HelloBigDeal" panose="02000603000000000000"/>
      <p:regular r:id="rId16"/>
    </p:embeddedFont>
    <p:embeddedFont>
      <p:font typeface="HelloTiffany" panose="0200060300000000000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55553-8F4B-4502-89B3-C0ADFB2D8847}">
  <a:tblStyle styleId="{31755553-8F4B-4502-89B3-C0ADFB2D88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ev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/>
        </p:nvSpPr>
        <p:spPr>
          <a:xfrm>
            <a:off x="382171" y="2761690"/>
            <a:ext cx="40904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THIS WEEK IN….</a:t>
            </a:r>
            <a:endParaRPr sz="12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1139293" y="6003723"/>
            <a:ext cx="54938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HelloBigDeal" panose="02000603000000000000" pitchFamily="2" charset="0"/>
                <a:ea typeface="HelloBigDeal" panose="02000603000000000000" pitchFamily="2" charset="0"/>
              </a:rPr>
              <a:t>CLASSROOM WISH LIST</a:t>
            </a:r>
            <a:endParaRPr sz="20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278020" y="3165827"/>
            <a:ext cx="4519708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Reading: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 Inference Review; </a:t>
            </a:r>
            <a:r>
              <a:rPr lang="en-US" dirty="0">
                <a:latin typeface="HelloTiffany" panose="02000603000000000000" pitchFamily="2" charset="0"/>
                <a:ea typeface="HelloTiffany" panose="02000603000000000000" pitchFamily="2" charset="0"/>
              </a:rPr>
              <a:t>Context Clues Test on 9/2; </a:t>
            </a:r>
            <a:r>
              <a:rPr lang="en-US" b="0" i="0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HW Quiz on 9/6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English/Writing: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 </a:t>
            </a:r>
            <a:r>
              <a:rPr lang="en-US" b="0" i="0" dirty="0">
                <a:solidFill>
                  <a:srgbClr val="002451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Sentence of the Day test on 9/2 Coordinating Conjunctions Quiz on 9/1; Narratives</a:t>
            </a:r>
            <a:endParaRPr lang="en-US" dirty="0"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 </a:t>
            </a:r>
            <a:endParaRPr lang="en-US" b="0" dirty="0">
              <a:effectLst/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Social Studies: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Ch. 1: Reconstruction </a:t>
            </a:r>
            <a:r>
              <a:rPr lang="en-US" b="0" i="0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Test on 8/30, Begin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Ch. 2: Settling the Great Plains on 8/31</a:t>
            </a:r>
            <a:endParaRPr lang="en-US" b="1" i="0" u="none" strike="noStrike" dirty="0">
              <a:solidFill>
                <a:srgbClr val="000000"/>
              </a:solidFill>
              <a:effectLst/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Math: </a:t>
            </a:r>
            <a:r>
              <a:rPr lang="en-US" dirty="0">
                <a:latin typeface="HelloTiffany" panose="02000603000000000000" pitchFamily="2" charset="0"/>
                <a:ea typeface="HelloTiffany" panose="02000603000000000000" pitchFamily="2" charset="0"/>
              </a:rPr>
              <a:t>Place Value; HW Quiz on 9/6, Test on 9/2; 4’s multiplication quiz on 9/2</a:t>
            </a:r>
            <a:br>
              <a:rPr lang="en-US" b="0" dirty="0"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Science: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loTiffany" panose="02000603000000000000" pitchFamily="2" charset="0"/>
                <a:ea typeface="HelloTiffany" panose="02000603000000000000" pitchFamily="2" charset="0"/>
              </a:rPr>
              <a:t> Unit 2: Engineering</a:t>
            </a:r>
            <a:endParaRPr b="0" i="0" u="none" strike="noStrike" cap="none" dirty="0">
              <a:solidFill>
                <a:srgbClr val="000000"/>
              </a:solidFill>
              <a:latin typeface="HelloTiffany" panose="02000603000000000000" pitchFamily="2" charset="0"/>
              <a:ea typeface="HelloTiffany" panose="02000603000000000000" pitchFamily="2" charset="0"/>
              <a:sym typeface="Arial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4797728" y="3206755"/>
            <a:ext cx="27988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HelloTiffany" panose="02000603000000000000" pitchFamily="2" charset="0"/>
                <a:ea typeface="HelloTiffany" panose="02000603000000000000" pitchFamily="2" charset="0"/>
              </a:rPr>
              <a:t>*Aug. 29</a:t>
            </a:r>
            <a:r>
              <a:rPr lang="en-US" sz="1800" b="1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th</a:t>
            </a:r>
            <a:r>
              <a:rPr lang="en-US" sz="1800" dirty="0">
                <a:latin typeface="HelloTiffany" panose="02000603000000000000" pitchFamily="2" charset="0"/>
                <a:ea typeface="HelloTiffany" panose="02000603000000000000" pitchFamily="2" charset="0"/>
              </a:rPr>
              <a:t>-T-shirt sales begin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HelloTiffany" panose="02000603000000000000" pitchFamily="2" charset="0"/>
                <a:ea typeface="HelloTiffany" panose="02000603000000000000" pitchFamily="2" charset="0"/>
              </a:rPr>
              <a:t>*Aug. 31</a:t>
            </a:r>
            <a:r>
              <a:rPr lang="en-US" sz="1800" b="1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st</a:t>
            </a:r>
            <a:r>
              <a:rPr lang="en-US" sz="1800" dirty="0">
                <a:latin typeface="HelloTiffany" panose="02000603000000000000" pitchFamily="2" charset="0"/>
                <a:ea typeface="HelloTiffany" panose="02000603000000000000" pitchFamily="2" charset="0"/>
              </a:rPr>
              <a:t>- PTO membership drive ends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HelloTiffany" panose="02000603000000000000" pitchFamily="2" charset="0"/>
                <a:ea typeface="HelloTiffany" panose="02000603000000000000" pitchFamily="2" charset="0"/>
              </a:rPr>
              <a:t>*</a:t>
            </a:r>
            <a:r>
              <a:rPr lang="en-US" sz="1800" b="1" dirty="0">
                <a:latin typeface="HelloTiffany" panose="02000603000000000000" pitchFamily="2" charset="0"/>
                <a:ea typeface="HelloTiffany" panose="02000603000000000000" pitchFamily="2" charset="0"/>
              </a:rPr>
              <a:t>Sept. 5</a:t>
            </a:r>
            <a:r>
              <a:rPr lang="en-US" sz="1800" b="1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th</a:t>
            </a:r>
            <a:r>
              <a:rPr lang="en-US" sz="1800" b="1" dirty="0">
                <a:latin typeface="HelloTiffany" panose="02000603000000000000" pitchFamily="2" charset="0"/>
                <a:ea typeface="HelloTiffany" panose="02000603000000000000" pitchFamily="2" charset="0"/>
              </a:rPr>
              <a:t>-</a:t>
            </a:r>
            <a:r>
              <a:rPr lang="en-US" sz="1800" dirty="0">
                <a:latin typeface="HelloTiffany" panose="02000603000000000000" pitchFamily="2" charset="0"/>
                <a:ea typeface="HelloTiffany" panose="02000603000000000000" pitchFamily="2" charset="0"/>
              </a:rPr>
              <a:t>No School</a:t>
            </a:r>
          </a:p>
        </p:txBody>
      </p:sp>
      <p:sp>
        <p:nvSpPr>
          <p:cNvPr id="281" name="Google Shape;281;p32"/>
          <p:cNvSpPr txBox="1"/>
          <p:nvPr/>
        </p:nvSpPr>
        <p:spPr>
          <a:xfrm>
            <a:off x="278020" y="7760547"/>
            <a:ext cx="4336182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* Check with your child and make sure he/she has all the needed supplies, especially composition books and spiral notebook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* </a:t>
            </a:r>
            <a:r>
              <a:rPr lang="en-US" sz="1000" b="1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ATTENDANCE NOTES </a:t>
            </a:r>
            <a:r>
              <a:rPr lang="en-US" sz="1000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Students are allowed only SIX parent notes per YEAR. For your convenience, we have placed six note templates in your child’s binder to fill out and return to school. </a:t>
            </a:r>
            <a:r>
              <a:rPr lang="en-US" sz="1000" i="1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After six parent notes, only doctor notes will be accepted.  </a:t>
            </a:r>
            <a:r>
              <a:rPr lang="en-US" sz="1000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Review the handbook for further info. on attendance policies.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* </a:t>
            </a:r>
            <a:r>
              <a:rPr lang="en-US" sz="1000" b="1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GET CONNECTED </a:t>
            </a:r>
            <a:r>
              <a:rPr lang="en-US" sz="1000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Sign up for our class “Remind101” to receive texts with important information for you and your student. </a:t>
            </a:r>
            <a:r>
              <a:rPr lang="en-US" sz="1000" b="1" dirty="0">
                <a:solidFill>
                  <a:schemeClr val="tx1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Text @fitesmith to 81010 to sign up now!</a:t>
            </a:r>
          </a:p>
        </p:txBody>
      </p:sp>
      <p:sp>
        <p:nvSpPr>
          <p:cNvPr id="282" name="Google Shape;282;p32"/>
          <p:cNvSpPr txBox="1"/>
          <p:nvPr/>
        </p:nvSpPr>
        <p:spPr>
          <a:xfrm>
            <a:off x="4868035" y="7714907"/>
            <a:ext cx="262634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dirty="0">
                <a:latin typeface="KG Miss Kindergarten" panose="02000000000000000000" pitchFamily="2" charset="0"/>
                <a:ea typeface="HelloBasic" panose="02000603000000000000" pitchFamily="2" charset="0"/>
              </a:rPr>
              <a:t>Our Class Websites: </a:t>
            </a:r>
          </a:p>
          <a:p>
            <a:pPr lvl="0"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asic" panose="02000603000000000000" pitchFamily="2" charset="0"/>
              </a:rPr>
              <a:t>Bsmith5th.weebly.com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Basic" panose="02000603000000000000" pitchFamily="2" charset="0"/>
            </a:endParaRPr>
          </a:p>
          <a:p>
            <a:pPr lvl="0"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asic" panose="02000603000000000000" pitchFamily="2" charset="0"/>
              </a:rPr>
              <a:t>Mrsfite5th.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asic" panose="02000603000000000000" pitchFamily="2" charset="0"/>
              </a:rPr>
              <a:t>weebly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asic" panose="02000603000000000000" pitchFamily="2" charset="0"/>
              </a:rPr>
              <a:t>.com</a:t>
            </a:r>
            <a:endParaRPr lang="en-US" dirty="0"/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i="0" u="sng" strike="noStrike" dirty="0">
              <a:solidFill>
                <a:srgbClr val="0097A7"/>
              </a:solidFill>
              <a:effectLst/>
              <a:latin typeface="Architects Daughter"/>
              <a:hlinkClick r:id="rId4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sng" strike="noStrike" dirty="0">
                <a:solidFill>
                  <a:srgbClr val="0097A7"/>
                </a:solidFill>
                <a:effectLst/>
                <a:latin typeface="Architects Daughter"/>
                <a:hlinkClick r:id="rId4"/>
              </a:rPr>
              <a:t>www.clever.com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chitects Daughter"/>
              </a:rPr>
              <a:t> 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chitects Daughter"/>
              </a:rPr>
              <a:t>Family Learning Center  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chitects Daughter"/>
              </a:rPr>
              <a:t>(901) 475-5967</a:t>
            </a:r>
            <a:endParaRPr lang="en-US" b="0" dirty="0">
              <a:effectLst/>
            </a:endParaRPr>
          </a:p>
          <a:p>
            <a:br>
              <a:rPr lang="en-US" sz="2000" dirty="0"/>
            </a:b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2"/>
          <p:cNvSpPr txBox="1"/>
          <p:nvPr/>
        </p:nvSpPr>
        <p:spPr>
          <a:xfrm>
            <a:off x="-127322" y="2273067"/>
            <a:ext cx="80791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August </a:t>
            </a:r>
            <a:r>
              <a:rPr lang="en-US" sz="2800" dirty="0"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29</a:t>
            </a:r>
            <a:r>
              <a:rPr lang="en-US" sz="2800" baseline="30000" dirty="0"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th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-September 2nd, 2022</a:t>
            </a:r>
            <a:endParaRPr sz="3600" b="0" i="0" u="none" strike="noStrike" cap="none" dirty="0">
              <a:solidFill>
                <a:srgbClr val="000000"/>
              </a:solidFill>
              <a:latin typeface="HelloBigDeal" panose="02000603000000000000" pitchFamily="2" charset="0"/>
              <a:ea typeface="HelloBigDeal" panose="02000603000000000000" pitchFamily="2" charset="0"/>
              <a:cs typeface="Century Gothic"/>
              <a:sym typeface="Century Gothic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4856720" y="2808838"/>
            <a:ext cx="25736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IMPORTANT DATES</a:t>
            </a:r>
            <a:endParaRPr sz="11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4797729" y="7304419"/>
            <a:ext cx="26916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HelloBigDeal" panose="02000603000000000000" pitchFamily="2" charset="0"/>
                <a:ea typeface="HelloBigDeal" panose="02000603000000000000" pitchFamily="2" charset="0"/>
                <a:cs typeface="Century Gothic"/>
                <a:sym typeface="Century Gothic"/>
              </a:rPr>
              <a:t>RESOURCES</a:t>
            </a:r>
            <a:endParaRPr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14" name="Google Shape;286;p32">
            <a:extLst>
              <a:ext uri="{FF2B5EF4-FFF2-40B4-BE49-F238E27FC236}">
                <a16:creationId xmlns:a16="http://schemas.microsoft.com/office/drawing/2014/main" id="{862E8C60-8BFE-0750-2FB4-107799AA3832}"/>
              </a:ext>
            </a:extLst>
          </p:cNvPr>
          <p:cNvSpPr txBox="1"/>
          <p:nvPr/>
        </p:nvSpPr>
        <p:spPr>
          <a:xfrm>
            <a:off x="1073637" y="7313456"/>
            <a:ext cx="2691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HelloBigDeal" panose="02000603000000000000" pitchFamily="2" charset="0"/>
                <a:ea typeface="HelloBigDeal" panose="02000603000000000000" pitchFamily="2" charset="0"/>
                <a:sym typeface="Century Gothic"/>
              </a:rPr>
              <a:t>REMINDERS</a:t>
            </a:r>
            <a:endParaRPr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15" name="Google Shape;281;p32">
            <a:extLst>
              <a:ext uri="{FF2B5EF4-FFF2-40B4-BE49-F238E27FC236}">
                <a16:creationId xmlns:a16="http://schemas.microsoft.com/office/drawing/2014/main" id="{3E46BEAD-8571-C7D5-636B-0135729702A4}"/>
              </a:ext>
            </a:extLst>
          </p:cNvPr>
          <p:cNvSpPr txBox="1"/>
          <p:nvPr/>
        </p:nvSpPr>
        <p:spPr>
          <a:xfrm>
            <a:off x="505507" y="6513277"/>
            <a:ext cx="6612923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  <a:ea typeface="HelloTiffany" panose="02000603000000000000" pitchFamily="2" charset="0"/>
              </a:rPr>
              <a:t>*Kleenex		*Candy for Treat Jar	</a:t>
            </a:r>
            <a:endParaRPr lang="en-US" sz="1000" b="1" dirty="0">
              <a:solidFill>
                <a:schemeClr val="tx1"/>
              </a:solidFill>
              <a:latin typeface="Comic Sans MS" panose="030F0702030302020204" pitchFamily="66" charset="0"/>
              <a:ea typeface="HelloTiffany" panose="02000603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270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Fite</cp:lastModifiedBy>
  <cp:revision>6</cp:revision>
  <dcterms:modified xsi:type="dcterms:W3CDTF">2022-08-29T00:04:04Z</dcterms:modified>
</cp:coreProperties>
</file>